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2" name="Google Shape;20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305d0a57e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f305d0a57e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7" name="Google Shape;127;g2f305d0a57e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github.com/Lucky-Lee-029/DataScience/blob/main/lab_jupyter_launch_site_location.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HaiLv</a:t>
            </a:r>
            <a:endParaRPr/>
          </a:p>
          <a:p>
            <a:pPr indent="0" lvl="0" marL="0" marR="0" rtl="0" algn="l">
              <a:spcBef>
                <a:spcPts val="0"/>
              </a:spcBef>
              <a:spcAft>
                <a:spcPts val="0"/>
              </a:spcAft>
              <a:buNone/>
            </a:pPr>
            <a:r>
              <a:rPr lang="en-US" sz="1800">
                <a:solidFill>
                  <a:schemeClr val="lt2"/>
                </a:solidFill>
              </a:rPr>
              <a:t>2024/08/15</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p24"/>
          <p:cNvSpPr txBox="1"/>
          <p:nvPr>
            <p:ph idx="1" type="body"/>
          </p:nvPr>
        </p:nvSpPr>
        <p:spPr>
          <a:xfrm>
            <a:off x="922396" y="1792300"/>
            <a:ext cx="5303700" cy="381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Data from SpaceX launches can also be obtained from Wikipedia;</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Data are downloaded from Wikipedia according to the flowchart and then persisted.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Source: </a:t>
            </a:r>
            <a:r>
              <a:rPr lang="en-US" sz="2200" u="sng">
                <a:solidFill>
                  <a:srgbClr val="0070C0"/>
                </a:solidFill>
              </a:rPr>
              <a:t>https://github.com/Lucky-Lee-029/DataScience/blob/main/jupyter-labs-webscraping.ipynb</a:t>
            </a:r>
            <a:endParaRPr u="sng">
              <a:solidFill>
                <a:srgbClr val="0070C0"/>
              </a:solidFill>
            </a:endParaRPr>
          </a:p>
        </p:txBody>
      </p:sp>
      <p:sp>
        <p:nvSpPr>
          <p:cNvPr id="153" name="Google Shape;153;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54" name="Google Shape;154;p24"/>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55" name="Google Shape;155;p24"/>
          <p:cNvPicPr preferRelativeResize="0"/>
          <p:nvPr/>
        </p:nvPicPr>
        <p:blipFill>
          <a:blip r:embed="rId4">
            <a:alphaModFix/>
          </a:blip>
          <a:stretch>
            <a:fillRect/>
          </a:stretch>
        </p:blipFill>
        <p:spPr>
          <a:xfrm>
            <a:off x="7408971" y="1616849"/>
            <a:ext cx="3286125" cy="416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25"/>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Initially some Exploratory Data Analysis (EDA) was performed on the dataset.</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Then the summary launches per site, occurrences of each orbit and occurrences of mission outcome per orbit type were calculated.</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Finally, the landing outcome label was created from Outcome column.</a:t>
            </a:r>
            <a:endParaRPr/>
          </a:p>
          <a:p>
            <a:pPr indent="0" lvl="0" marL="0" marR="0" rtl="0" algn="l">
              <a:lnSpc>
                <a:spcPct val="90000"/>
              </a:lnSpc>
              <a:spcBef>
                <a:spcPts val="10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349250" lvl="0" marL="457200" marR="0" rtl="0" algn="l">
              <a:lnSpc>
                <a:spcPct val="90000"/>
              </a:lnSpc>
              <a:spcBef>
                <a:spcPts val="100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Source: </a:t>
            </a:r>
            <a:r>
              <a:rPr lang="en-US" sz="1900" u="sng">
                <a:solidFill>
                  <a:srgbClr val="0070C0"/>
                </a:solidFill>
                <a:latin typeface="Calibri"/>
                <a:ea typeface="Calibri"/>
                <a:cs typeface="Calibri"/>
                <a:sym typeface="Calibri"/>
              </a:rPr>
              <a:t>https://github.com/Lucky-Lee-029/DataScience/blob/main/labs-jupyter-spacex-Data%20wrangling.ipynb</a:t>
            </a:r>
            <a:endParaRPr sz="1900" u="sng">
              <a:solidFill>
                <a:srgbClr val="0070C0"/>
              </a:solidFill>
              <a:latin typeface="Calibri"/>
              <a:ea typeface="Calibri"/>
              <a:cs typeface="Calibri"/>
              <a:sym typeface="Calibri"/>
            </a:endParaRPr>
          </a:p>
        </p:txBody>
      </p:sp>
      <p:sp>
        <p:nvSpPr>
          <p:cNvPr id="162" name="Google Shape;16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63" name="Google Shape;163;p25"/>
          <p:cNvPicPr preferRelativeResize="0"/>
          <p:nvPr/>
        </p:nvPicPr>
        <p:blipFill>
          <a:blip r:embed="rId4">
            <a:alphaModFix/>
          </a:blip>
          <a:stretch>
            <a:fillRect/>
          </a:stretch>
        </p:blipFill>
        <p:spPr>
          <a:xfrm>
            <a:off x="1073700" y="4059225"/>
            <a:ext cx="5486400" cy="114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 name="Google Shape;169;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190500" lvl="0" marL="228600" marR="0" rtl="0" algn="l">
              <a:lnSpc>
                <a:spcPct val="100000"/>
              </a:lnSpc>
              <a:spcBef>
                <a:spcPts val="0"/>
              </a:spcBef>
              <a:spcAft>
                <a:spcPts val="0"/>
              </a:spcAft>
              <a:buClr>
                <a:srgbClr val="292929"/>
              </a:buClr>
              <a:buSzPts val="1600"/>
              <a:buFont typeface="Arial"/>
              <a:buChar char="•"/>
            </a:pPr>
            <a:r>
              <a:rPr lang="en-US" sz="1600">
                <a:solidFill>
                  <a:srgbClr val="292929"/>
                </a:solidFill>
              </a:rPr>
              <a:t>The following SQL queries were performed:</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Names of the unique launch sites in the space mission;</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Top 5 launch sites whose name begins with the string 'CCA’;</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Total payload mass carried by boosters launched by NASA (CRS);</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Average payload mass carried by booster version F9 v1.1;</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Date when the first successful landing outcome in ground pad was achieved;</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Names of the boosters which have success in drone ship and have payload mass between 4000 and 6000 kg;</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Total number of successful and failure mission outcomes;</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Names of the booster versions which have carried the maximum payload mass;</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Failed landing out comes in droneship, their booster versions, and launch site names for in year 2015;</a:t>
            </a:r>
            <a:endParaRPr sz="1600">
              <a:solidFill>
                <a:srgbClr val="292929"/>
              </a:solidFill>
            </a:endParaRPr>
          </a:p>
          <a:p>
            <a:pPr indent="-330200" lvl="0" marL="457200" marR="0" rtl="0" algn="l">
              <a:lnSpc>
                <a:spcPct val="100000"/>
              </a:lnSpc>
              <a:spcBef>
                <a:spcPts val="0"/>
              </a:spcBef>
              <a:spcAft>
                <a:spcPts val="0"/>
              </a:spcAft>
              <a:buClr>
                <a:srgbClr val="292929"/>
              </a:buClr>
              <a:buSzPts val="1600"/>
              <a:buChar char="•"/>
            </a:pPr>
            <a:r>
              <a:rPr lang="en-US" sz="1600">
                <a:solidFill>
                  <a:srgbClr val="292929"/>
                </a:solidFill>
              </a:rPr>
              <a:t>Rank of the count of landing outcomes (such as Failure (droneship) or Success (ground pad)) between the date 2010-06-04 and 2017-03-20.</a:t>
            </a:r>
            <a:endParaRPr sz="800"/>
          </a:p>
          <a:p>
            <a:pPr indent="-190500" lvl="0" marL="228600" marR="0" rtl="0" algn="l">
              <a:lnSpc>
                <a:spcPct val="100000"/>
              </a:lnSpc>
              <a:spcBef>
                <a:spcPts val="1400"/>
              </a:spcBef>
              <a:spcAft>
                <a:spcPts val="0"/>
              </a:spcAft>
              <a:buClr>
                <a:srgbClr val="292929"/>
              </a:buClr>
              <a:buSzPts val="1600"/>
              <a:buFont typeface="Arial"/>
              <a:buChar char="•"/>
            </a:pPr>
            <a:r>
              <a:rPr lang="en-US" sz="1600">
                <a:solidFill>
                  <a:srgbClr val="292929"/>
                </a:solidFill>
              </a:rPr>
              <a:t>Source: </a:t>
            </a:r>
            <a:r>
              <a:rPr lang="en-US" sz="1600" u="sng">
                <a:solidFill>
                  <a:srgbClr val="0070C0"/>
                </a:solidFill>
              </a:rPr>
              <a:t>https://github.com/Lucky-Lee-029/DataScience/blob/main/edadataviz.ipynb</a:t>
            </a:r>
            <a:endParaRPr sz="800" u="sng">
              <a:solidFill>
                <a:srgbClr val="0070C0"/>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chemeClr val="dk1"/>
              </a:solidFill>
              <a:latin typeface="Calibri"/>
              <a:ea typeface="Calibri"/>
              <a:cs typeface="Calibri"/>
              <a:sym typeface="Calibri"/>
            </a:endParaRPr>
          </a:p>
        </p:txBody>
      </p:sp>
      <p:sp>
        <p:nvSpPr>
          <p:cNvPr id="170" name="Google Shape;170;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27"/>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To explore data, scatterplots and bar plots were used to visualize the relationship between pair of features: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Payload Mass X Flight Number, Launch Site X Flight Number, Launch Site X Payload Mass, Orbit and Flight Number, Payload and Orbit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Source: </a:t>
            </a:r>
            <a:r>
              <a:rPr lang="en-US" sz="2200" u="sng">
                <a:solidFill>
                  <a:srgbClr val="0070C0"/>
                </a:solidFill>
              </a:rPr>
              <a:t>https://github.com/Lucky-Lee-029/DataScience/blob/main/jupyter-labs-eda-sql-coursera_sqllite.ipynb</a:t>
            </a:r>
            <a:endParaRPr u="sng">
              <a:solidFill>
                <a:srgbClr val="0070C0"/>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7" name="Google Shape;177;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 name="Google Shape;183;p28"/>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Markers, circles, lines and marker clusters were used with Folium Maps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Markers indicate points like launch sites;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Circles indicate highlighted areas around specific coordinates, like NASA Johnson Space Center;</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Marker clusters indicates groups of events in each coordinate, like launches in a launch site; and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Lines are used to indicate distances between two coordinates. </a:t>
            </a:r>
            <a:endParaRPr/>
          </a:p>
          <a:p>
            <a:pPr indent="-215900" lvl="0" marL="228600" marR="0" rtl="0" algn="l">
              <a:lnSpc>
                <a:spcPct val="100000"/>
              </a:lnSpc>
              <a:spcBef>
                <a:spcPts val="1400"/>
              </a:spcBef>
              <a:spcAft>
                <a:spcPts val="0"/>
              </a:spcAft>
              <a:buSzPts val="2000"/>
              <a:buChar char="•"/>
            </a:pPr>
            <a:r>
              <a:rPr lang="en-US" sz="2000"/>
              <a:t>Source: </a:t>
            </a:r>
            <a:r>
              <a:rPr lang="en-US" sz="2000" u="sng">
                <a:solidFill>
                  <a:schemeClr val="hlink"/>
                </a:solidFill>
                <a:hlinkClick r:id="rId4"/>
              </a:rPr>
              <a:t>https://github.com/Lucky-Lee-029/DataScience/blob/main/lab_jupyter_launch_site_location.ipynb</a:t>
            </a:r>
            <a:endParaRPr sz="20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4" name="Google Shape;184;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built an interactive dashboard with Plotly dash</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plotted pie charts showing the total launches by a certain sites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plotted scatter graph showing the relationship with Outcome and Payload Mass (Kg) for the different booster version</a:t>
            </a:r>
            <a:endParaRPr/>
          </a:p>
          <a:p>
            <a:pPr indent="-215900" lvl="0" marL="228600" marR="0" rtl="0" algn="l">
              <a:lnSpc>
                <a:spcPct val="100000"/>
              </a:lnSpc>
              <a:spcBef>
                <a:spcPts val="1400"/>
              </a:spcBef>
              <a:spcAft>
                <a:spcPts val="0"/>
              </a:spcAft>
              <a:buSzPts val="2000"/>
              <a:buChar char="•"/>
            </a:pPr>
            <a:r>
              <a:rPr lang="en-US" sz="2000"/>
              <a:t>Source: </a:t>
            </a:r>
            <a:r>
              <a:rPr lang="en-US" sz="2000" u="sng">
                <a:solidFill>
                  <a:srgbClr val="0070C0"/>
                </a:solidFill>
              </a:rPr>
              <a:t>https://github.com/Lucky-Lee-029/DataScience/blob/main/spacex_dash_app.py</a:t>
            </a:r>
            <a:endParaRPr sz="2000" u="sng">
              <a:solidFill>
                <a:srgbClr val="0070C0"/>
              </a:solidFill>
            </a:endParaRPr>
          </a:p>
        </p:txBody>
      </p:sp>
      <p:sp>
        <p:nvSpPr>
          <p:cNvPr id="191" name="Google Shape;191;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loaded the data using numpy and pandas, transformed the data, split our data into training and testing.</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built different machine learning models and tune different hyperparameters using GridSearchCV.</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used accuracy as the metric for our model, improved the model using feature engineering and algorithm tuning.</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found the best performing classification model.</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Source: </a:t>
            </a:r>
            <a:r>
              <a:rPr lang="en-US" sz="2200" u="sng">
                <a:solidFill>
                  <a:srgbClr val="0070C0"/>
                </a:solidFill>
              </a:rPr>
              <a:t>https://github.com/Lucky-Lee-029/DataScience/blob/main/SpaceX_Machine%20Learning%20Prediction_Part_5.ipynb</a:t>
            </a:r>
            <a:endParaRPr sz="2200" u="sng">
              <a:solidFill>
                <a:srgbClr val="0070C0"/>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8" name="Google Shape;198;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1"/>
          <p:cNvSpPr txBox="1"/>
          <p:nvPr/>
        </p:nvSpPr>
        <p:spPr>
          <a:xfrm>
            <a:off x="841125" y="1807300"/>
            <a:ext cx="10160700" cy="4501500"/>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SpaceX uses 4 different launch sites;</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The first launches were done to SpaceX itself and NASA; </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The average payload of F9 v1.1 booster is 2,928 kg; </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The first success landing outcome happened in 2015 fiver year after the first launch; </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Many Falcon 9 booster versions were successful at landing in drone ships having payload above the average; Almost 100% of mission outcomes were successful;</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Two booster versions failed at landing in drone ships in 2015: F9 v1.1 B1012 and F9 v1.1 B1015; </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The number of landing outcomes became as better as years passed. </a:t>
            </a:r>
            <a:endParaRPr/>
          </a:p>
          <a:p>
            <a:pPr indent="-114300" lvl="1" marL="685800" marR="0" rtl="0" algn="l">
              <a:lnSpc>
                <a:spcPct val="90000"/>
              </a:lnSpc>
              <a:spcBef>
                <a:spcPts val="500"/>
              </a:spcBef>
              <a:spcAft>
                <a:spcPts val="0"/>
              </a:spcAft>
              <a:buClr>
                <a:srgbClr val="0070C0"/>
              </a:buClr>
              <a:buSzPct val="1000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ct val="1000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5" name="Google Shape;205;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33"/>
          <p:cNvSpPr txBox="1"/>
          <p:nvPr>
            <p:ph idx="1" type="body"/>
          </p:nvPr>
        </p:nvSpPr>
        <p:spPr>
          <a:xfrm>
            <a:off x="813178" y="1650888"/>
            <a:ext cx="92769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From the plot, we found that the larger the flight amount at a launch site, the greater the success rate at a launch site.</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a:p>
        </p:txBody>
      </p:sp>
      <p:sp>
        <p:nvSpPr>
          <p:cNvPr id="218" name="Google Shape;218;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9" name="Google Shape;219;p33"/>
          <p:cNvPicPr preferRelativeResize="0"/>
          <p:nvPr/>
        </p:nvPicPr>
        <p:blipFill>
          <a:blip r:embed="rId4">
            <a:alphaModFix/>
          </a:blip>
          <a:stretch>
            <a:fillRect/>
          </a:stretch>
        </p:blipFill>
        <p:spPr>
          <a:xfrm>
            <a:off x="1398520" y="2703200"/>
            <a:ext cx="7600149" cy="372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6" name="Google Shape;226;p34"/>
          <p:cNvPicPr preferRelativeResize="0"/>
          <p:nvPr/>
        </p:nvPicPr>
        <p:blipFill>
          <a:blip r:embed="rId4">
            <a:alphaModFix/>
          </a:blip>
          <a:stretch>
            <a:fillRect/>
          </a:stretch>
        </p:blipFill>
        <p:spPr>
          <a:xfrm>
            <a:off x="2049949" y="1468024"/>
            <a:ext cx="7184951" cy="3520568"/>
          </a:xfrm>
          <a:prstGeom prst="rect">
            <a:avLst/>
          </a:prstGeom>
          <a:noFill/>
          <a:ln>
            <a:noFill/>
          </a:ln>
        </p:spPr>
      </p:pic>
      <p:sp>
        <p:nvSpPr>
          <p:cNvPr id="227" name="Google Shape;227;p34"/>
          <p:cNvSpPr txBox="1"/>
          <p:nvPr>
            <p:ph idx="1" type="body"/>
          </p:nvPr>
        </p:nvSpPr>
        <p:spPr>
          <a:xfrm>
            <a:off x="904675" y="5187950"/>
            <a:ext cx="9475500" cy="1297200"/>
          </a:xfrm>
          <a:prstGeom prst="rect">
            <a:avLst/>
          </a:prstGeom>
          <a:noFill/>
          <a:ln>
            <a:noFill/>
          </a:ln>
        </p:spPr>
        <p:txBody>
          <a:bodyPr anchorCtr="0" anchor="t" bIns="45700" lIns="91425" spcFirstLastPara="1" rIns="91425" wrap="square" tIns="45700">
            <a:normAutofit/>
          </a:bodyPr>
          <a:lstStyle/>
          <a:p>
            <a:pPr indent="0" lvl="0" marL="457200" marR="0" rtl="0" algn="ctr">
              <a:lnSpc>
                <a:spcPct val="100000"/>
              </a:lnSpc>
              <a:spcBef>
                <a:spcPts val="1400"/>
              </a:spcBef>
              <a:spcAft>
                <a:spcPts val="0"/>
              </a:spcAft>
              <a:buNone/>
            </a:pPr>
            <a:r>
              <a:rPr lang="en-US" sz="2000"/>
              <a:t>The higher payload mass, the higher </a:t>
            </a:r>
            <a:r>
              <a:rPr lang="en-US" sz="2000"/>
              <a:t>successful</a:t>
            </a:r>
            <a:r>
              <a:rPr lang="en-US" sz="2000"/>
              <a:t> rate for the rocket</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34" name="Google Shape;234;p35"/>
          <p:cNvPicPr preferRelativeResize="0"/>
          <p:nvPr/>
        </p:nvPicPr>
        <p:blipFill>
          <a:blip r:embed="rId4">
            <a:alphaModFix/>
          </a:blip>
          <a:stretch>
            <a:fillRect/>
          </a:stretch>
        </p:blipFill>
        <p:spPr>
          <a:xfrm>
            <a:off x="3327463" y="1385149"/>
            <a:ext cx="5400675" cy="4333875"/>
          </a:xfrm>
          <a:prstGeom prst="rect">
            <a:avLst/>
          </a:prstGeom>
          <a:noFill/>
          <a:ln>
            <a:noFill/>
          </a:ln>
        </p:spPr>
      </p:pic>
      <p:sp>
        <p:nvSpPr>
          <p:cNvPr id="235" name="Google Shape;235;p35"/>
          <p:cNvSpPr txBox="1"/>
          <p:nvPr/>
        </p:nvSpPr>
        <p:spPr>
          <a:xfrm>
            <a:off x="2227300" y="5770250"/>
            <a:ext cx="75108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 ES-L1, GEO, HEO, SSO, VLEO had the most success rate</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2" name="Google Shape;242;p36"/>
          <p:cNvPicPr preferRelativeResize="0"/>
          <p:nvPr/>
        </p:nvPicPr>
        <p:blipFill>
          <a:blip r:embed="rId4">
            <a:alphaModFix/>
          </a:blip>
          <a:stretch>
            <a:fillRect/>
          </a:stretch>
        </p:blipFill>
        <p:spPr>
          <a:xfrm>
            <a:off x="1841501" y="1354050"/>
            <a:ext cx="8292700" cy="4053625"/>
          </a:xfrm>
          <a:prstGeom prst="rect">
            <a:avLst/>
          </a:prstGeom>
          <a:noFill/>
          <a:ln>
            <a:noFill/>
          </a:ln>
        </p:spPr>
      </p:pic>
      <p:sp>
        <p:nvSpPr>
          <p:cNvPr id="243" name="Google Shape;243;p36"/>
          <p:cNvSpPr txBox="1"/>
          <p:nvPr/>
        </p:nvSpPr>
        <p:spPr>
          <a:xfrm>
            <a:off x="770000" y="5674025"/>
            <a:ext cx="10224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We observe that in the LEO orbit, success is related to the number of flights whereas in the GTO orbit, there is no relationship between flight number and the orbit.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37"/>
          <p:cNvSpPr txBox="1"/>
          <p:nvPr>
            <p:ph idx="1" type="body"/>
          </p:nvPr>
        </p:nvSpPr>
        <p:spPr>
          <a:xfrm>
            <a:off x="793650" y="1456550"/>
            <a:ext cx="10604700" cy="801900"/>
          </a:xfrm>
          <a:prstGeom prst="rect">
            <a:avLst/>
          </a:prstGeom>
          <a:noFill/>
          <a:ln>
            <a:noFill/>
          </a:ln>
        </p:spPr>
        <p:txBody>
          <a:bodyPr anchorCtr="0" anchor="t" bIns="45700" lIns="91425" spcFirstLastPara="1" rIns="91425" wrap="square" tIns="45700">
            <a:noAutofit/>
          </a:bodyPr>
          <a:lstStyle/>
          <a:p>
            <a:pPr indent="-216217" lvl="0" marL="228600" marR="0" rtl="0" algn="l">
              <a:lnSpc>
                <a:spcPct val="100000"/>
              </a:lnSpc>
              <a:spcBef>
                <a:spcPts val="0"/>
              </a:spcBef>
              <a:spcAft>
                <a:spcPts val="0"/>
              </a:spcAft>
              <a:buClr>
                <a:srgbClr val="292929"/>
              </a:buClr>
              <a:buSzPts val="2005"/>
              <a:buFont typeface="Arial"/>
              <a:buChar char="•"/>
            </a:pPr>
            <a:r>
              <a:rPr lang="en-US" sz="2004">
                <a:solidFill>
                  <a:srgbClr val="292929"/>
                </a:solidFill>
              </a:rPr>
              <a:t>We can observe that with heavy payloads, the successful landing are more for PO, LEO and ISS orbits.</a:t>
            </a:r>
            <a:endParaRPr sz="1385"/>
          </a:p>
        </p:txBody>
      </p:sp>
      <p:sp>
        <p:nvSpPr>
          <p:cNvPr id="250" name="Google Shape;250;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1" name="Google Shape;251;p37"/>
          <p:cNvPicPr preferRelativeResize="0"/>
          <p:nvPr/>
        </p:nvPicPr>
        <p:blipFill>
          <a:blip r:embed="rId4">
            <a:alphaModFix/>
          </a:blip>
          <a:stretch>
            <a:fillRect/>
          </a:stretch>
        </p:blipFill>
        <p:spPr>
          <a:xfrm>
            <a:off x="961188" y="3001325"/>
            <a:ext cx="10269626" cy="2603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38"/>
          <p:cNvSpPr txBox="1"/>
          <p:nvPr>
            <p:ph idx="1" type="body"/>
          </p:nvPr>
        </p:nvSpPr>
        <p:spPr>
          <a:xfrm>
            <a:off x="942950" y="1520700"/>
            <a:ext cx="10169700" cy="955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From the plot, we can observe that success rate since 2013 kept on increasing till 2020.</a:t>
            </a:r>
            <a:endParaRPr/>
          </a:p>
        </p:txBody>
      </p:sp>
      <p:sp>
        <p:nvSpPr>
          <p:cNvPr id="258" name="Google Shape;258;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9" name="Google Shape;259;p38"/>
          <p:cNvPicPr preferRelativeResize="0"/>
          <p:nvPr/>
        </p:nvPicPr>
        <p:blipFill>
          <a:blip r:embed="rId4">
            <a:alphaModFix/>
          </a:blip>
          <a:stretch>
            <a:fillRect/>
          </a:stretch>
        </p:blipFill>
        <p:spPr>
          <a:xfrm>
            <a:off x="3538974" y="2431449"/>
            <a:ext cx="5400675" cy="4333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Use DISTINCT to find to unique name of launch site:</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266" name="Google Shape;266;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7" name="Google Shape;267;p39"/>
          <p:cNvPicPr preferRelativeResize="0"/>
          <p:nvPr/>
        </p:nvPicPr>
        <p:blipFill>
          <a:blip r:embed="rId4">
            <a:alphaModFix/>
          </a:blip>
          <a:stretch>
            <a:fillRect/>
          </a:stretch>
        </p:blipFill>
        <p:spPr>
          <a:xfrm>
            <a:off x="1190613" y="2543975"/>
            <a:ext cx="4905375" cy="2914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LIMIT 5 records that names begin with ‘CCA’</a:t>
            </a:r>
            <a:endParaRPr/>
          </a:p>
        </p:txBody>
      </p:sp>
      <p:sp>
        <p:nvSpPr>
          <p:cNvPr id="274" name="Google Shape;274;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75" name="Google Shape;275;p40"/>
          <p:cNvPicPr preferRelativeResize="0"/>
          <p:nvPr/>
        </p:nvPicPr>
        <p:blipFill>
          <a:blip r:embed="rId4">
            <a:alphaModFix/>
          </a:blip>
          <a:stretch>
            <a:fillRect/>
          </a:stretch>
        </p:blipFill>
        <p:spPr>
          <a:xfrm>
            <a:off x="1737825" y="2372300"/>
            <a:ext cx="7471776" cy="4226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4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calculated the total payload carried by boosters from NASA as 45596 using the query below</a:t>
            </a:r>
            <a:endParaRPr/>
          </a:p>
        </p:txBody>
      </p:sp>
      <p:sp>
        <p:nvSpPr>
          <p:cNvPr id="282" name="Google Shape;282;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83" name="Google Shape;283;p41"/>
          <p:cNvPicPr preferRelativeResize="0"/>
          <p:nvPr/>
        </p:nvPicPr>
        <p:blipFill>
          <a:blip r:embed="rId4">
            <a:alphaModFix/>
          </a:blip>
          <a:stretch>
            <a:fillRect/>
          </a:stretch>
        </p:blipFill>
        <p:spPr>
          <a:xfrm>
            <a:off x="1794950" y="3091050"/>
            <a:ext cx="7524750" cy="198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42"/>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calculated the total payload carried by boosters F9 v1.1 using the query below</a:t>
            </a:r>
            <a:endParaRPr/>
          </a:p>
        </p:txBody>
      </p:sp>
      <p:sp>
        <p:nvSpPr>
          <p:cNvPr id="290" name="Google Shape;290;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91" name="Google Shape;291;p42"/>
          <p:cNvPicPr preferRelativeResize="0"/>
          <p:nvPr/>
        </p:nvPicPr>
        <p:blipFill>
          <a:blip r:embed="rId4">
            <a:alphaModFix/>
          </a:blip>
          <a:stretch>
            <a:fillRect/>
          </a:stretch>
        </p:blipFill>
        <p:spPr>
          <a:xfrm>
            <a:off x="1999425" y="2972188"/>
            <a:ext cx="7286625" cy="1819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4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observed that the dates of the first successful landing outcome on ground pad was 22nd December 2015 </a:t>
            </a:r>
            <a:endParaRPr/>
          </a:p>
        </p:txBody>
      </p:sp>
      <p:sp>
        <p:nvSpPr>
          <p:cNvPr id="298" name="Google Shape;29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9" name="Google Shape;299;p43"/>
          <p:cNvPicPr preferRelativeResize="0"/>
          <p:nvPr/>
        </p:nvPicPr>
        <p:blipFill>
          <a:blip r:embed="rId4">
            <a:alphaModFix/>
          </a:blip>
          <a:stretch>
            <a:fillRect/>
          </a:stretch>
        </p:blipFill>
        <p:spPr>
          <a:xfrm>
            <a:off x="1796525" y="2597700"/>
            <a:ext cx="8462551" cy="3527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958900" y="1439972"/>
            <a:ext cx="7691400" cy="4889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200">
              <a:solidFill>
                <a:srgbClr val="292929"/>
              </a:solidFill>
              <a:latin typeface="Arial"/>
              <a:ea typeface="Arial"/>
              <a:cs typeface="Arial"/>
              <a:sym typeface="Aria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Data Collection through API </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Data Collection with Web Scraping </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Data Wrangling</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Exploratory Data Analysis with SQL</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Exploratory Data Analysis with Data Visualization</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Interactive Visual Analytics with Folium </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Machine Learning Prediction</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solidFill>
                <a:srgbClr val="292929"/>
              </a:solidFill>
              <a:latin typeface="Arial"/>
              <a:ea typeface="Arial"/>
              <a:cs typeface="Arial"/>
              <a:sym typeface="Aria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Exploratory Data Analysis result </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Interactive analytics in screenshots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Predictive Analytics result</a:t>
            </a:r>
            <a:endParaRPr sz="220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4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used the WHERE clause to filter for boosters which have successfully landed on drone ship and applied the AND condition to determine successful landing with payload mass greater than 4000 but less than 6000</a:t>
            </a:r>
            <a:endParaRPr/>
          </a:p>
        </p:txBody>
      </p:sp>
      <p:sp>
        <p:nvSpPr>
          <p:cNvPr id="306" name="Google Shape;306;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7" name="Google Shape;307;p44"/>
          <p:cNvPicPr preferRelativeResize="0"/>
          <p:nvPr/>
        </p:nvPicPr>
        <p:blipFill>
          <a:blip r:embed="rId4">
            <a:alphaModFix/>
          </a:blip>
          <a:stretch>
            <a:fillRect/>
          </a:stretch>
        </p:blipFill>
        <p:spPr>
          <a:xfrm>
            <a:off x="2110825" y="3091047"/>
            <a:ext cx="7616774" cy="3169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4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used wildcard like ‘%’ to filter for WHERE MissionOutcome was a success or a failure.</a:t>
            </a:r>
            <a:endParaRPr/>
          </a:p>
        </p:txBody>
      </p:sp>
      <p:sp>
        <p:nvSpPr>
          <p:cNvPr id="314" name="Google Shape;314;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5" name="Google Shape;315;p45"/>
          <p:cNvPicPr preferRelativeResize="0"/>
          <p:nvPr/>
        </p:nvPicPr>
        <p:blipFill>
          <a:blip r:embed="rId4">
            <a:alphaModFix/>
          </a:blip>
          <a:stretch>
            <a:fillRect/>
          </a:stretch>
        </p:blipFill>
        <p:spPr>
          <a:xfrm>
            <a:off x="2249199" y="2780125"/>
            <a:ext cx="6787199" cy="3854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determined the booster that have carried the maximum payload using a subquery in the WHERE clause and the MAX() function.</a:t>
            </a:r>
            <a:endParaRPr/>
          </a:p>
        </p:txBody>
      </p:sp>
      <p:sp>
        <p:nvSpPr>
          <p:cNvPr id="322" name="Google Shape;322;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3" name="Google Shape;323;p46"/>
          <p:cNvPicPr preferRelativeResize="0"/>
          <p:nvPr/>
        </p:nvPicPr>
        <p:blipFill>
          <a:blip r:embed="rId4">
            <a:alphaModFix/>
          </a:blip>
          <a:stretch>
            <a:fillRect/>
          </a:stretch>
        </p:blipFill>
        <p:spPr>
          <a:xfrm>
            <a:off x="2274199" y="2751225"/>
            <a:ext cx="6737206" cy="3933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4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used a combinations of the WHERE clause, LIKE, AND, and BETWEEN conditions to filter for failed landing outcomes in drone ship, their booster versions, and launch site names for year 2015</a:t>
            </a:r>
            <a:r>
              <a:rPr lang="en-US" sz="2200">
                <a:solidFill>
                  <a:srgbClr val="292929"/>
                </a:solidFill>
                <a:latin typeface="Arial"/>
                <a:ea typeface="Arial"/>
                <a:cs typeface="Arial"/>
                <a:sym typeface="Arial"/>
              </a:rPr>
              <a:t>e</a:t>
            </a:r>
            <a:endParaRPr sz="2800">
              <a:solidFill>
                <a:srgbClr val="292929"/>
              </a:solidFill>
              <a:latin typeface="Arial"/>
              <a:ea typeface="Arial"/>
              <a:cs typeface="Arial"/>
              <a:sym typeface="Arial"/>
            </a:endParaRPr>
          </a:p>
        </p:txBody>
      </p:sp>
      <p:sp>
        <p:nvSpPr>
          <p:cNvPr id="330" name="Google Shape;330;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31" name="Google Shape;331;p47"/>
          <p:cNvPicPr preferRelativeResize="0"/>
          <p:nvPr/>
        </p:nvPicPr>
        <p:blipFill>
          <a:blip r:embed="rId4">
            <a:alphaModFix/>
          </a:blip>
          <a:stretch>
            <a:fillRect/>
          </a:stretch>
        </p:blipFill>
        <p:spPr>
          <a:xfrm>
            <a:off x="1808975" y="3034250"/>
            <a:ext cx="8799175" cy="3635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7" name="Google Shape;337;p48"/>
          <p:cNvSpPr txBox="1"/>
          <p:nvPr>
            <p:ph idx="1" type="body"/>
          </p:nvPr>
        </p:nvSpPr>
        <p:spPr>
          <a:xfrm>
            <a:off x="832160" y="1381025"/>
            <a:ext cx="97455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selected Landing outcomes and the COUNT of landing outcomes from the data and used the WHERE clause to filter for landing outcomes BETWEEN 2010-06-04 to 2010-03-20. • We applied the GROUP BY clause to group the landing outcomes and the ORDER BY clause to order the grouped landing outcome in descending order.</a:t>
            </a:r>
            <a:endParaRPr/>
          </a:p>
        </p:txBody>
      </p:sp>
      <p:sp>
        <p:nvSpPr>
          <p:cNvPr id="338" name="Google Shape;338;p4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9" name="Google Shape;339;p48"/>
          <p:cNvPicPr preferRelativeResize="0"/>
          <p:nvPr/>
        </p:nvPicPr>
        <p:blipFill>
          <a:blip r:embed="rId4">
            <a:alphaModFix/>
          </a:blip>
          <a:stretch>
            <a:fillRect/>
          </a:stretch>
        </p:blipFill>
        <p:spPr>
          <a:xfrm>
            <a:off x="2135825" y="3184475"/>
            <a:ext cx="7571025" cy="3442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4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0" name="Google Shape;350;p50"/>
          <p:cNvSpPr txBox="1"/>
          <p:nvPr/>
        </p:nvSpPr>
        <p:spPr>
          <a:xfrm>
            <a:off x="220961" y="580075"/>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All launch sites global map markers</a:t>
            </a:r>
            <a:endParaRPr/>
          </a:p>
        </p:txBody>
      </p:sp>
      <p:pic>
        <p:nvPicPr>
          <p:cNvPr id="351" name="Google Shape;351;p50"/>
          <p:cNvPicPr preferRelativeResize="0"/>
          <p:nvPr/>
        </p:nvPicPr>
        <p:blipFill>
          <a:blip r:embed="rId4">
            <a:alphaModFix/>
          </a:blip>
          <a:stretch>
            <a:fillRect/>
          </a:stretch>
        </p:blipFill>
        <p:spPr>
          <a:xfrm>
            <a:off x="1114525" y="1496025"/>
            <a:ext cx="10229488" cy="45916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7" name="Google Shape;357;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Markers showing launch sites with color labels</a:t>
            </a:r>
            <a:endParaRPr/>
          </a:p>
        </p:txBody>
      </p:sp>
      <p:pic>
        <p:nvPicPr>
          <p:cNvPr id="358" name="Google Shape;358;p51"/>
          <p:cNvPicPr preferRelativeResize="0"/>
          <p:nvPr/>
        </p:nvPicPr>
        <p:blipFill>
          <a:blip r:embed="rId4">
            <a:alphaModFix/>
          </a:blip>
          <a:stretch>
            <a:fillRect/>
          </a:stretch>
        </p:blipFill>
        <p:spPr>
          <a:xfrm>
            <a:off x="771950" y="1747724"/>
            <a:ext cx="10511698" cy="4633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4" name="Google Shape;364;p5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Launch Site distance to landmarks</a:t>
            </a:r>
            <a:endParaRPr/>
          </a:p>
        </p:txBody>
      </p:sp>
      <p:pic>
        <p:nvPicPr>
          <p:cNvPr id="365" name="Google Shape;365;p52"/>
          <p:cNvPicPr preferRelativeResize="0"/>
          <p:nvPr/>
        </p:nvPicPr>
        <p:blipFill>
          <a:blip r:embed="rId4">
            <a:alphaModFix/>
          </a:blip>
          <a:stretch>
            <a:fillRect/>
          </a:stretch>
        </p:blipFill>
        <p:spPr>
          <a:xfrm>
            <a:off x="1260850" y="1592324"/>
            <a:ext cx="9326996" cy="4633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53"/>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1041575" y="1524900"/>
            <a:ext cx="9949800" cy="4701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Char char="•"/>
            </a:pPr>
            <a:r>
              <a:rPr b="1" lang="en-US" sz="2200">
                <a:solidFill>
                  <a:srgbClr val="292929"/>
                </a:solidFill>
              </a:rPr>
              <a:t>Project background and context</a:t>
            </a:r>
            <a:endParaRPr b="1" sz="2200">
              <a:solidFill>
                <a:srgbClr val="292929"/>
              </a:solidFill>
            </a:endParaRPr>
          </a:p>
          <a:p>
            <a:pPr indent="457200" lvl="0" marL="0" marR="0" rtl="0" algn="l">
              <a:lnSpc>
                <a:spcPct val="90000"/>
              </a:lnSpc>
              <a:spcBef>
                <a:spcPts val="0"/>
              </a:spcBef>
              <a:spcAft>
                <a:spcPts val="0"/>
              </a:spcAft>
              <a:buNone/>
            </a:pPr>
            <a:r>
              <a:rPr lang="en-US" sz="2200">
                <a:solidFill>
                  <a:srgbClr val="292929"/>
                </a:solidFill>
              </a:rPr>
              <a:t>SpaceX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SpaceX for a rocket launch. This goal of the project is to create a machine learning pipeline to predict if the first stage will land successfully.</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Char char="•"/>
            </a:pPr>
            <a:r>
              <a:rPr b="1" lang="en-US" sz="2200">
                <a:solidFill>
                  <a:srgbClr val="292929"/>
                </a:solidFill>
              </a:rPr>
              <a:t>Problems you want to find answers</a:t>
            </a:r>
            <a:endParaRPr b="1"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lang="en-US" sz="2200">
                <a:solidFill>
                  <a:srgbClr val="292929"/>
                </a:solidFill>
              </a:rPr>
              <a:t>What factors determine if the rocket will land successfully?</a:t>
            </a:r>
            <a:endParaRPr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lang="en-US" sz="2200">
                <a:solidFill>
                  <a:srgbClr val="292929"/>
                </a:solidFill>
              </a:rPr>
              <a:t>The interaction amongst various features that determine the success rate of a successful landing.</a:t>
            </a:r>
            <a:endParaRPr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lang="en-US" sz="2200">
                <a:solidFill>
                  <a:srgbClr val="292929"/>
                </a:solidFill>
              </a:rPr>
              <a:t>What operating conditions needs to be in place to ensure a successful landing program.</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6" name="Google Shape;376;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Pie chart showing the success percentage achieved by each launch site</a:t>
            </a:r>
            <a:endParaRPr sz="4000">
              <a:solidFill>
                <a:srgbClr val="0B49CB"/>
              </a:solidFill>
            </a:endParaRPr>
          </a:p>
        </p:txBody>
      </p:sp>
      <p:pic>
        <p:nvPicPr>
          <p:cNvPr id="377" name="Google Shape;377;p54"/>
          <p:cNvPicPr preferRelativeResize="0"/>
          <p:nvPr/>
        </p:nvPicPr>
        <p:blipFill>
          <a:blip r:embed="rId4">
            <a:alphaModFix/>
          </a:blip>
          <a:stretch>
            <a:fillRect/>
          </a:stretch>
        </p:blipFill>
        <p:spPr>
          <a:xfrm>
            <a:off x="888450" y="1392499"/>
            <a:ext cx="10415076" cy="4633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3" name="Google Shape;383;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Pie chart showing the Launch site with the highest launch success ratio</a:t>
            </a:r>
            <a:endParaRPr/>
          </a:p>
        </p:txBody>
      </p:sp>
      <p:pic>
        <p:nvPicPr>
          <p:cNvPr id="384" name="Google Shape;384;p55"/>
          <p:cNvPicPr preferRelativeResize="0"/>
          <p:nvPr/>
        </p:nvPicPr>
        <p:blipFill>
          <a:blip r:embed="rId4">
            <a:alphaModFix/>
          </a:blip>
          <a:stretch>
            <a:fillRect/>
          </a:stretch>
        </p:blipFill>
        <p:spPr>
          <a:xfrm>
            <a:off x="2219325" y="1737374"/>
            <a:ext cx="7753350" cy="4438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0" name="Google Shape;390;p5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4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Scatter plot of Payload vs Launch Outcome for all sites, with different payload selected in the range slider</a:t>
            </a:r>
            <a:endParaRPr/>
          </a:p>
        </p:txBody>
      </p:sp>
      <p:pic>
        <p:nvPicPr>
          <p:cNvPr id="391" name="Google Shape;391;p56"/>
          <p:cNvPicPr preferRelativeResize="0"/>
          <p:nvPr/>
        </p:nvPicPr>
        <p:blipFill>
          <a:blip r:embed="rId4">
            <a:alphaModFix/>
          </a:blip>
          <a:stretch>
            <a:fillRect/>
          </a:stretch>
        </p:blipFill>
        <p:spPr>
          <a:xfrm>
            <a:off x="833438" y="1975624"/>
            <a:ext cx="10525125" cy="3838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5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58"/>
          <p:cNvSpPr txBox="1"/>
          <p:nvPr>
            <p:ph idx="1" type="body"/>
          </p:nvPr>
        </p:nvSpPr>
        <p:spPr>
          <a:xfrm>
            <a:off x="769990" y="1450200"/>
            <a:ext cx="108015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decision tree classifier is the model with the highest classification accuracy</a:t>
            </a:r>
            <a:endParaRPr/>
          </a:p>
        </p:txBody>
      </p:sp>
      <p:sp>
        <p:nvSpPr>
          <p:cNvPr id="403" name="Google Shape;403;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4" name="Google Shape;404;p58"/>
          <p:cNvPicPr preferRelativeResize="0"/>
          <p:nvPr/>
        </p:nvPicPr>
        <p:blipFill>
          <a:blip r:embed="rId4">
            <a:alphaModFix/>
          </a:blip>
          <a:stretch>
            <a:fillRect/>
          </a:stretch>
        </p:blipFill>
        <p:spPr>
          <a:xfrm>
            <a:off x="1241475" y="2422900"/>
            <a:ext cx="9572625" cy="1390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59"/>
          <p:cNvSpPr txBox="1"/>
          <p:nvPr>
            <p:ph idx="1" type="body"/>
          </p:nvPr>
        </p:nvSpPr>
        <p:spPr>
          <a:xfrm>
            <a:off x="770000" y="2057400"/>
            <a:ext cx="47517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 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11" name="Google Shape;411;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2" name="Google Shape;412;p59"/>
          <p:cNvPicPr preferRelativeResize="0"/>
          <p:nvPr/>
        </p:nvPicPr>
        <p:blipFill>
          <a:blip r:embed="rId4">
            <a:alphaModFix/>
          </a:blip>
          <a:stretch>
            <a:fillRect/>
          </a:stretch>
        </p:blipFill>
        <p:spPr>
          <a:xfrm>
            <a:off x="5788050" y="1581974"/>
            <a:ext cx="5439229" cy="46330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60"/>
          <p:cNvSpPr txBox="1"/>
          <p:nvPr>
            <p:ph idx="1" type="body"/>
          </p:nvPr>
        </p:nvSpPr>
        <p:spPr>
          <a:xfrm>
            <a:off x="769993" y="1875050"/>
            <a:ext cx="98691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larger the flight amount at a launch site, the greater the success rate at a launch site.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Launch success rate started to increase in 2013 till 2020.</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Orbits ES-L1, GEO, HEO, SSO, VLEO had the most success rate.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KSC LC-39A had the most successful launches of any sites.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Decision tree classifier is the best machine learning algorithm for this task.</a:t>
            </a:r>
            <a:endParaRPr/>
          </a:p>
        </p:txBody>
      </p:sp>
      <p:sp>
        <p:nvSpPr>
          <p:cNvPr id="419" name="Google Shape;419;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00" y="1580800"/>
            <a:ext cx="11329800" cy="5211900"/>
          </a:xfrm>
          <a:prstGeom prst="rect">
            <a:avLst/>
          </a:prstGeom>
          <a:noFill/>
          <a:ln>
            <a:noFill/>
          </a:ln>
        </p:spPr>
        <p:txBody>
          <a:bodyPr anchorCtr="0" anchor="t" bIns="45700" lIns="91425" spcFirstLastPara="1" rIns="91425" wrap="square" tIns="45700">
            <a:normAutofit fontScale="25000" lnSpcReduction="1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from SpaceX was obtained from 2 sources: </a:t>
            </a:r>
            <a:endParaRPr sz="7600">
              <a:solidFill>
                <a:srgbClr val="757070"/>
              </a:solidFill>
            </a:endParaRPr>
          </a:p>
          <a:p>
            <a:pPr indent="-349250" lvl="1" marL="914400" marR="0" rtl="0" algn="l">
              <a:lnSpc>
                <a:spcPct val="120000"/>
              </a:lnSpc>
              <a:spcBef>
                <a:spcPts val="0"/>
              </a:spcBef>
              <a:spcAft>
                <a:spcPts val="0"/>
              </a:spcAft>
              <a:buClr>
                <a:srgbClr val="757070"/>
              </a:buClr>
              <a:buSzPct val="100000"/>
              <a:buChar char="•"/>
            </a:pPr>
            <a:r>
              <a:rPr lang="en-US" sz="7600">
                <a:solidFill>
                  <a:srgbClr val="757070"/>
                </a:solidFill>
              </a:rPr>
              <a:t>SpaceX API(</a:t>
            </a:r>
            <a:r>
              <a:rPr lang="en-US" sz="7600" u="sng">
                <a:solidFill>
                  <a:schemeClr val="hlink"/>
                </a:solidFill>
                <a:hlinkClick r:id="rId4"/>
              </a:rPr>
              <a:t>https://api.spacexdata.com/v4/rockets/</a:t>
            </a:r>
            <a:r>
              <a:rPr lang="en-US" sz="7600">
                <a:solidFill>
                  <a:srgbClr val="757070"/>
                </a:solidFill>
              </a:rPr>
              <a:t>)</a:t>
            </a:r>
            <a:endParaRPr sz="7600">
              <a:solidFill>
                <a:srgbClr val="757070"/>
              </a:solidFill>
            </a:endParaRPr>
          </a:p>
          <a:p>
            <a:pPr indent="-349250" lvl="1" marL="914400" marR="0" rtl="0" algn="l">
              <a:lnSpc>
                <a:spcPct val="120000"/>
              </a:lnSpc>
              <a:spcBef>
                <a:spcPts val="0"/>
              </a:spcBef>
              <a:spcAft>
                <a:spcPts val="0"/>
              </a:spcAft>
              <a:buClr>
                <a:srgbClr val="757070"/>
              </a:buClr>
              <a:buSzPct val="100000"/>
              <a:buChar char="•"/>
            </a:pPr>
            <a:r>
              <a:rPr lang="en-US" sz="7600">
                <a:solidFill>
                  <a:srgbClr val="757070"/>
                </a:solidFill>
              </a:rPr>
              <a:t>Web Scraping (https://en.wikipedia.org/wiki/List_of_Falcon/_9/_and_Falcon_Heavy_l aunches)</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Collected data was enriched by creating a landing outcome label based on outcome data after summarizing and analyzing features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21"/>
          <p:cNvSpPr txBox="1"/>
          <p:nvPr/>
        </p:nvSpPr>
        <p:spPr>
          <a:xfrm>
            <a:off x="770000" y="1580800"/>
            <a:ext cx="9941700" cy="44448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that was collected until this step were normalized, divided in training and test data sets and evaluated by four different classification models, being the accuracy of each model evaluated using different combinations of parameters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31" name="Google Shape;131;p2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22"/>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1" i="0" lang="en-US" sz="2200" u="none" cap="none" strike="noStrike">
                <a:solidFill>
                  <a:srgbClr val="292929"/>
                </a:solidFill>
              </a:rPr>
              <a:t>Describe how data sets were collected.</a:t>
            </a:r>
            <a:r>
              <a:rPr b="0" i="0" lang="en-US" sz="2200" u="none" cap="none" strike="noStrike">
                <a:solidFill>
                  <a:srgbClr val="292929"/>
                </a:solidFill>
                <a:latin typeface="Arial"/>
                <a:ea typeface="Arial"/>
                <a:cs typeface="Arial"/>
                <a:sym typeface="Arial"/>
              </a:rPr>
              <a:t> </a:t>
            </a:r>
            <a:endParaRPr/>
          </a:p>
          <a:p>
            <a:pPr indent="-317500" lvl="0" marL="457200" marR="0" rtl="0" algn="l">
              <a:lnSpc>
                <a:spcPct val="100000"/>
              </a:lnSpc>
              <a:spcBef>
                <a:spcPts val="0"/>
              </a:spcBef>
              <a:spcAft>
                <a:spcPts val="0"/>
              </a:spcAft>
              <a:buSzPts val="1400"/>
              <a:buChar char="-"/>
            </a:pPr>
            <a:r>
              <a:rPr lang="en-US" sz="2200">
                <a:solidFill>
                  <a:srgbClr val="292929"/>
                </a:solidFill>
              </a:rPr>
              <a:t>Datasets were collected from SpaceX API (https://api.spacexdata.com/v4/rockets/) and from Wikipedia (https://en.wikipedia.org/wiki/List_of_Falcon/_9/_and_Falcon_Heavy_launches), using web scraping </a:t>
            </a:r>
            <a:r>
              <a:rPr lang="en-US" sz="2200">
                <a:solidFill>
                  <a:srgbClr val="292929"/>
                </a:solidFill>
              </a:rPr>
              <a:t>techniques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8" name="Google Shape;138;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3"/>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SpaceX offers a public API from where data can be obtained and then used;</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218122" lvl="0" marL="228600" marR="0" rtl="0" algn="l">
              <a:lnSpc>
                <a:spcPct val="100000"/>
              </a:lnSpc>
              <a:spcBef>
                <a:spcPts val="0"/>
              </a:spcBef>
              <a:spcAft>
                <a:spcPts val="0"/>
              </a:spcAft>
              <a:buClr>
                <a:srgbClr val="292929"/>
              </a:buClr>
              <a:buSzPct val="100000"/>
              <a:buChar char="•"/>
            </a:pPr>
            <a:r>
              <a:rPr lang="en-US" sz="2200">
                <a:solidFill>
                  <a:srgbClr val="292929"/>
                </a:solidFill>
              </a:rPr>
              <a:t>This API was used according to the flowchart beside and then data is persisted. </a:t>
            </a:r>
            <a:endParaRPr b="0" i="0" sz="2200" u="none" cap="none" strike="noStrike">
              <a:solidFill>
                <a:srgbClr val="292929"/>
              </a:solidFill>
              <a:latin typeface="Arial"/>
              <a:ea typeface="Arial"/>
              <a:cs typeface="Arial"/>
              <a:sym typeface="Aria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Source: </a:t>
            </a:r>
            <a:r>
              <a:rPr lang="en-US" sz="2200" u="sng">
                <a:solidFill>
                  <a:srgbClr val="0070C0"/>
                </a:solidFill>
              </a:rPr>
              <a:t>https://github.com/Lucky-Lee-029/DataScience/blob/main/jupyter-labs-spacex-data-collection-api.ipynb</a:t>
            </a:r>
            <a:endParaRPr u="sng">
              <a:solidFill>
                <a:srgbClr val="0070C0"/>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45" name="Google Shape;14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6" name="Google Shape;146;p23"/>
          <p:cNvPicPr preferRelativeResize="0"/>
          <p:nvPr/>
        </p:nvPicPr>
        <p:blipFill>
          <a:blip r:embed="rId4">
            <a:alphaModFix/>
          </a:blip>
          <a:stretch>
            <a:fillRect/>
          </a:stretch>
        </p:blipFill>
        <p:spPr>
          <a:xfrm>
            <a:off x="7898450" y="1893625"/>
            <a:ext cx="2362200" cy="373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